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9" r:id="rId3"/>
    <p:sldId id="277" r:id="rId4"/>
    <p:sldId id="275" r:id="rId5"/>
    <p:sldId id="263" r:id="rId6"/>
    <p:sldId id="281" r:id="rId7"/>
    <p:sldId id="268" r:id="rId8"/>
    <p:sldId id="267" r:id="rId9"/>
    <p:sldId id="278" r:id="rId10"/>
    <p:sldId id="279" r:id="rId11"/>
  </p:sldIdLst>
  <p:sldSz cx="9144000" cy="6858000" type="screen4x3"/>
  <p:notesSz cx="6797675" cy="99263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180"/>
      </p:cViewPr>
      <p:guideLst>
        <p:guide orient="horz" pos="2160"/>
        <p:guide pos="28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DEB3B5-A4E4-4674-971E-F718D012F12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6A662FD-1F18-4E6C-BA8C-A4243ADC4DF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任意多边形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任意多边形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lstStyle>
          <a:p>
            <a:fld id="{530820CF-B880-4189-942D-D702A7CBA730}" type="datetimeFigureOut">
              <a:rPr lang="zh-CN" altLang="en-US" smtClean="0"/>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标题 6"/>
          <p:cNvSpPr>
            <a:spLocks noGrp="1"/>
          </p:cNvSpPr>
          <p:nvPr>
            <p:ph type="title"/>
          </p:nvPr>
        </p:nvSpPr>
        <p:spPr/>
        <p:txBody>
          <a:bodyPr rtlCol="0"/>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标题 7"/>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标题 5"/>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smtClean="0"/>
              <a:t>单击此处编辑母版标题样式</a:t>
            </a:r>
            <a:endParaRPr kumimoji="0" lang="en-US"/>
          </a:p>
        </p:txBody>
      </p:sp>
      <p:sp>
        <p:nvSpPr>
          <p:cNvPr id="8" name="任意多边形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任意多边形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任意多边形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p:nvPr/>
        </p:nvSpPr>
        <p:spPr bwMode="auto">
          <a:xfrm>
            <a:off x="-6042" y="5791253"/>
            <a:ext cx="3402314"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30820CF-B880-4189-942D-D702A7CBA730}" type="datetimeFigureOut">
              <a:rPr lang="zh-CN" altLang="en-US" smtClean="0"/>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007604" y="1556792"/>
            <a:ext cx="7128792" cy="4320480"/>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fontScale="70000"/>
          </a:bodyPr>
          <a:lstStyle/>
          <a:p>
            <a:pPr indent="255905"/>
            <a:endParaRPr lang="en-US" altLang="zh-CN" sz="2000" dirty="0" smtClean="0">
              <a:solidFill>
                <a:schemeClr val="accent1">
                  <a:lumMod val="50000"/>
                </a:schemeClr>
              </a:solidFill>
            </a:endParaRPr>
          </a:p>
          <a:p>
            <a:pPr indent="255905"/>
            <a:r>
              <a:rPr lang="zh-CN" altLang="en-US" sz="1800" dirty="0">
                <a:solidFill>
                  <a:schemeClr val="accent1">
                    <a:lumMod val="50000"/>
                  </a:schemeClr>
                </a:solidFill>
                <a:latin typeface="宋体" panose="02010600030101010101" pitchFamily="2" charset="-122"/>
                <a:ea typeface="宋体" panose="02010600030101010101" pitchFamily="2" charset="-122"/>
              </a:rPr>
              <a:t>Hu Ju brand bar strapping machine is a kind of automatic packaging equipment which integrates machine, electricity and liquid. It is specially used for packing equipment of finished products of rolling mill (bar and section) in metallurgy industry.</a:t>
            </a:r>
            <a:endParaRPr lang="zh-CN" altLang="en-US" sz="1800" dirty="0">
              <a:solidFill>
                <a:schemeClr val="accent1">
                  <a:lumMod val="50000"/>
                </a:schemeClr>
              </a:solidFill>
              <a:latin typeface="宋体" panose="02010600030101010101" pitchFamily="2" charset="-122"/>
              <a:ea typeface="宋体" panose="02010600030101010101" pitchFamily="2" charset="-122"/>
            </a:endParaRPr>
          </a:p>
          <a:p>
            <a:pPr indent="255905"/>
            <a:r>
              <a:rPr lang="zh-CN" altLang="en-US" sz="1800" dirty="0">
                <a:solidFill>
                  <a:schemeClr val="accent1">
                    <a:lumMod val="50000"/>
                  </a:schemeClr>
                </a:solidFill>
                <a:latin typeface="宋体" panose="02010600030101010101" pitchFamily="2" charset="-122"/>
                <a:ea typeface="宋体" panose="02010600030101010101" pitchFamily="2" charset="-122"/>
              </a:rPr>
              <a:t>According to knotting pass form is divided into single-winding, double-wound, according to the material is divided into the type of tying materials, bar-type and other forms.</a:t>
            </a:r>
            <a:endParaRPr lang="zh-CN" altLang="en-US" sz="1800" dirty="0">
              <a:solidFill>
                <a:schemeClr val="accent1">
                  <a:lumMod val="50000"/>
                </a:schemeClr>
              </a:solidFill>
              <a:latin typeface="宋体" panose="02010600030101010101" pitchFamily="2" charset="-122"/>
              <a:ea typeface="宋体" panose="02010600030101010101" pitchFamily="2" charset="-122"/>
            </a:endParaRPr>
          </a:p>
          <a:p>
            <a:pPr indent="255905"/>
            <a:r>
              <a:rPr sz="1800" dirty="0">
                <a:solidFill>
                  <a:schemeClr val="accent1">
                    <a:lumMod val="50000"/>
                  </a:schemeClr>
                </a:solidFill>
                <a:latin typeface="宋体" panose="02010600030101010101" pitchFamily="2" charset="-122"/>
                <a:ea typeface="宋体" panose="02010600030101010101" pitchFamily="2" charset="-122"/>
              </a:rPr>
              <a:t>Hu Ju brand bar baler packaging quality is the best, can replace imports. The machine failure rate is low (less than one thousandth), long spare parts life, production and operation costs low (0.3 yuan / ton). The machine into the market in 2013, as the year 2015 has sold more than 200 units, well received by users.</a:t>
            </a:r>
            <a:endParaRPr sz="1800" dirty="0">
              <a:solidFill>
                <a:schemeClr val="accent1">
                  <a:lumMod val="50000"/>
                </a:schemeClr>
              </a:solidFill>
              <a:latin typeface="宋体" panose="02010600030101010101" pitchFamily="2" charset="-122"/>
              <a:ea typeface="宋体" panose="02010600030101010101" pitchFamily="2" charset="-122"/>
            </a:endParaRPr>
          </a:p>
          <a:p>
            <a:pPr indent="255905"/>
            <a:r>
              <a:rPr lang="zh-CN" altLang="en-US" sz="1800" dirty="0">
                <a:solidFill>
                  <a:schemeClr val="accent1">
                    <a:lumMod val="50000"/>
                  </a:schemeClr>
                </a:solidFill>
                <a:latin typeface="宋体" panose="02010600030101010101" pitchFamily="2" charset="-122"/>
                <a:ea typeface="宋体" panose="02010600030101010101" pitchFamily="2" charset="-122"/>
              </a:rPr>
              <a:t>Companies adhering to the "needs of users is our pursuit of" business philosophy. And constantly blaze new trails, technology as the core, depending on the quality of life, from the user to God and dedication to provide you with cost-effective metallurgical products, high-quality engineering design and dedicated and thoughtful service. Welcome domestic and foreign merchants to visit the company cooperation.</a:t>
            </a:r>
            <a:endParaRPr lang="zh-CN" altLang="en-US" sz="1800" dirty="0">
              <a:solidFill>
                <a:schemeClr val="accent1">
                  <a:lumMod val="50000"/>
                </a:schemeClr>
              </a:solidFill>
              <a:latin typeface="宋体" panose="02010600030101010101" pitchFamily="2" charset="-122"/>
              <a:ea typeface="宋体" panose="02010600030101010101" pitchFamily="2" charset="-122"/>
            </a:endParaRPr>
          </a:p>
        </p:txBody>
      </p:sp>
      <p:sp>
        <p:nvSpPr>
          <p:cNvPr id="3" name="标题 2"/>
          <p:cNvSpPr>
            <a:spLocks noGrp="1"/>
          </p:cNvSpPr>
          <p:nvPr>
            <p:ph type="title"/>
          </p:nvPr>
        </p:nvSpPr>
        <p:spPr>
          <a:xfrm>
            <a:off x="966428" y="557808"/>
            <a:ext cx="7211144" cy="998984"/>
          </a:xfrm>
        </p:spPr>
        <p:txBody>
          <a:bodyPr>
            <a:noAutofit/>
          </a:bodyPr>
          <a:lstStyle/>
          <a:p>
            <a:pPr algn="ctr"/>
            <a:r>
              <a:rPr lang="zh-CN" altLang="en-US" sz="2400" kern="0" dirty="0">
                <a:solidFill>
                  <a:schemeClr val="bg2">
                    <a:lumMod val="50000"/>
                  </a:schemeClr>
                </a:solidFill>
                <a:uFillTx/>
                <a:latin typeface="Arial" panose="020B0604020202020204" pitchFamily="34" charset="0"/>
                <a:ea typeface="Arial Unicode MS" panose="020B0604020202020204" charset="-122"/>
                <a:cs typeface="+mn-cs"/>
              </a:rPr>
              <a:t>Brief Introduction of Huju Brand Bar Binder</a:t>
            </a:r>
            <a:endParaRPr lang="zh-CN" altLang="en-US" sz="2400" kern="0" dirty="0">
              <a:solidFill>
                <a:schemeClr val="bg2">
                  <a:lumMod val="50000"/>
                </a:schemeClr>
              </a:solidFill>
              <a:uFillTx/>
              <a:latin typeface="Arial" panose="020B0604020202020204" pitchFamily="34" charset="0"/>
              <a:ea typeface="Arial Unicode MS" panose="020B0604020202020204" charset="-122"/>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404664"/>
            <a:ext cx="8229600" cy="720080"/>
          </a:xfrm>
        </p:spPr>
        <p:txBody>
          <a:bodyPr>
            <a:normAutofit/>
          </a:bodyPr>
          <a:lstStyle/>
          <a:p>
            <a:pPr algn="ctr"/>
            <a:r>
              <a:rPr lang="zh-CN" altLang="en-US" sz="2400" kern="0" dirty="0">
                <a:solidFill>
                  <a:schemeClr val="bg2">
                    <a:lumMod val="50000"/>
                  </a:schemeClr>
                </a:solidFill>
                <a:uFillTx/>
                <a:latin typeface="+mn-lt"/>
                <a:ea typeface="+mn-ea"/>
                <a:cs typeface="+mn-cs"/>
              </a:rPr>
              <a:t>Description of baling machine model</a:t>
            </a:r>
            <a:endParaRPr lang="zh-CN" altLang="en-US" sz="2400" kern="0" dirty="0">
              <a:solidFill>
                <a:schemeClr val="bg2">
                  <a:lumMod val="50000"/>
                </a:schemeClr>
              </a:solidFill>
              <a:uFillTx/>
              <a:latin typeface="+mn-lt"/>
              <a:ea typeface="+mn-ea"/>
              <a:cs typeface="+mn-cs"/>
            </a:endParaRPr>
          </a:p>
        </p:txBody>
      </p:sp>
      <p:pic>
        <p:nvPicPr>
          <p:cNvPr id="4" name="内容占位符 3" descr="图片1"/>
          <p:cNvPicPr>
            <a:picLocks noChangeAspect="1"/>
          </p:cNvPicPr>
          <p:nvPr>
            <p:ph idx="1"/>
          </p:nvPr>
        </p:nvPicPr>
        <p:blipFill>
          <a:blip r:embed="rId1"/>
          <a:stretch>
            <a:fillRect/>
          </a:stretch>
        </p:blipFill>
        <p:spPr>
          <a:xfrm>
            <a:off x="853440" y="1122680"/>
            <a:ext cx="7436485" cy="45262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9666" y="206156"/>
            <a:ext cx="8273796" cy="702564"/>
          </a:xfrm>
          <a:prstGeom prst="rect">
            <a:avLst/>
          </a:prstGeom>
        </p:spPr>
      </p:pic>
      <p:graphicFrame>
        <p:nvGraphicFramePr>
          <p:cNvPr id="5" name="表格 4"/>
          <p:cNvGraphicFramePr>
            <a:graphicFrameLocks noGrp="1"/>
          </p:cNvGraphicFramePr>
          <p:nvPr/>
        </p:nvGraphicFramePr>
        <p:xfrm>
          <a:off x="395605" y="908685"/>
          <a:ext cx="8287385" cy="5728970"/>
        </p:xfrm>
        <a:graphic>
          <a:graphicData uri="http://schemas.openxmlformats.org/drawingml/2006/table">
            <a:tbl>
              <a:tblPr>
                <a:tableStyleId>{5C22544A-7EE6-4342-B048-85BDC9FD1C3A}</a:tableStyleId>
              </a:tblPr>
              <a:tblGrid>
                <a:gridCol w="1571625"/>
                <a:gridCol w="1656080"/>
                <a:gridCol w="1722755"/>
                <a:gridCol w="1457325"/>
                <a:gridCol w="1879600"/>
              </a:tblGrid>
              <a:tr h="511175">
                <a:tc>
                  <a:txBody>
                    <a:bodyPr/>
                    <a:lstStyle/>
                    <a:p>
                      <a:pPr algn="ctr" fontAlgn="ct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Name of baler</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Single and Double Winding Machines for Small Bars</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Large double - wound baler</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Large single - winding baler in the big bar</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Single - wound strapping machine</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343535">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Strapping machine model</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smtClean="0">
                          <a:effectLst/>
                          <a:latin typeface="宋体" panose="02010600030101010101" pitchFamily="2" charset="-122"/>
                          <a:ea typeface="宋体" panose="02010600030101010101" pitchFamily="2" charset="-122"/>
                        </a:rPr>
                        <a:t>HJLD(S)400/200-6.5</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smtClean="0">
                          <a:effectLst/>
                          <a:latin typeface="宋体" panose="02010600030101010101" pitchFamily="2" charset="-122"/>
                          <a:ea typeface="宋体" panose="02010600030101010101" pitchFamily="2" charset="-122"/>
                        </a:rPr>
                        <a:t>HJBS500/200-6.5</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smtClean="0">
                          <a:effectLst/>
                          <a:latin typeface="宋体" panose="02010600030101010101" pitchFamily="2" charset="-122"/>
                          <a:ea typeface="宋体" panose="02010600030101010101" pitchFamily="2" charset="-122"/>
                        </a:rPr>
                        <a:t>HJBD500/200-8</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smtClean="0">
                          <a:effectLst/>
                          <a:latin typeface="宋体" panose="02010600030101010101" pitchFamily="2" charset="-122"/>
                          <a:ea typeface="宋体" panose="02010600030101010101" pitchFamily="2" charset="-122"/>
                        </a:rPr>
                        <a:t>HJXD650-6.5/8</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252730">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Bundle diameter</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l-GR" sz="1100" u="none" strike="noStrike" dirty="0">
                          <a:effectLst/>
                          <a:ea typeface="宋体" panose="02010600030101010101" pitchFamily="2" charset="-122"/>
                        </a:rPr>
                        <a:t>φ200～φ400</a:t>
                      </a:r>
                      <a:endParaRPr lang="el-GR"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l-GR" sz="1100" u="none" strike="noStrike">
                          <a:effectLst/>
                          <a:ea typeface="宋体" panose="02010600030101010101" pitchFamily="2" charset="-122"/>
                        </a:rPr>
                        <a:t>φ200～φ400</a:t>
                      </a:r>
                      <a:endParaRPr lang="el-GR"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l-GR" sz="1100" u="none" strike="noStrike">
                          <a:effectLst/>
                          <a:ea typeface="宋体" panose="02010600030101010101" pitchFamily="2" charset="-122"/>
                        </a:rPr>
                        <a:t>φ200～φ400</a:t>
                      </a:r>
                      <a:endParaRPr lang="el-GR"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l-GR" sz="1100" u="none" strike="noStrike">
                          <a:effectLst/>
                          <a:ea typeface="宋体" panose="02010600030101010101" pitchFamily="2" charset="-122"/>
                        </a:rPr>
                        <a:t>φ200～φ400</a:t>
                      </a:r>
                      <a:endParaRPr lang="el-GR"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251460">
                <a:tc>
                  <a:txBody>
                    <a:bodyPr/>
                    <a:lstStyle/>
                    <a:p>
                      <a:pPr algn="ctr" fontAlgn="ctr"/>
                      <a:r>
                        <a:rPr lang="zh-CN" altLang="en-US" sz="1100" u="none" strike="noStrike">
                          <a:effectLst/>
                          <a:latin typeface="宋体" panose="02010600030101010101" pitchFamily="2" charset="-122"/>
                          <a:ea typeface="宋体" panose="02010600030101010101" pitchFamily="2" charset="-122"/>
                        </a:rPr>
                        <a:t>Bale weight</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1.5</a:t>
                      </a:r>
                      <a:r>
                        <a:rPr lang="zh-CN" altLang="en-US" sz="1100" u="none" strike="noStrike" dirty="0">
                          <a:effectLst/>
                          <a:latin typeface="宋体" panose="02010600030101010101" pitchFamily="2" charset="-122"/>
                          <a:ea typeface="宋体" panose="02010600030101010101" pitchFamily="2" charset="-122"/>
                        </a:rPr>
                        <a:t>～</a:t>
                      </a:r>
                      <a:r>
                        <a:rPr lang="en-US" altLang="zh-CN" sz="1100" u="none" strike="noStrike" dirty="0">
                          <a:effectLst/>
                          <a:latin typeface="宋体" panose="02010600030101010101" pitchFamily="2" charset="-122"/>
                          <a:ea typeface="宋体" panose="02010600030101010101" pitchFamily="2" charset="-122"/>
                        </a:rPr>
                        <a:t>4</a:t>
                      </a:r>
                      <a:r>
                        <a:rPr lang="zh-CN" altLang="en-US" sz="1100" u="none" strike="noStrike" dirty="0">
                          <a:effectLst/>
                          <a:latin typeface="宋体" panose="02010600030101010101" pitchFamily="2" charset="-122"/>
                          <a:ea typeface="宋体" panose="02010600030101010101" pitchFamily="2" charset="-122"/>
                        </a:rPr>
                        <a:t>Ton</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2</a:t>
                      </a:r>
                      <a:r>
                        <a:rPr lang="zh-CN" altLang="en-US" sz="1100" u="none" strike="noStrike" dirty="0">
                          <a:effectLst/>
                          <a:latin typeface="宋体" panose="02010600030101010101" pitchFamily="2" charset="-122"/>
                          <a:ea typeface="宋体" panose="02010600030101010101" pitchFamily="2" charset="-122"/>
                        </a:rPr>
                        <a:t>～</a:t>
                      </a:r>
                      <a:r>
                        <a:rPr lang="en-US" altLang="zh-CN" sz="1100" u="none" strike="noStrike" dirty="0">
                          <a:effectLst/>
                          <a:latin typeface="宋体" panose="02010600030101010101" pitchFamily="2" charset="-122"/>
                          <a:ea typeface="宋体" panose="02010600030101010101" pitchFamily="2" charset="-122"/>
                        </a:rPr>
                        <a:t>5</a:t>
                      </a:r>
                      <a:r>
                        <a:rPr lang="zh-CN" altLang="en-US" sz="1100" u="none" strike="noStrike" dirty="0">
                          <a:effectLst/>
                          <a:latin typeface="宋体" panose="02010600030101010101" pitchFamily="2" charset="-122"/>
                          <a:ea typeface="宋体" panose="02010600030101010101" pitchFamily="2" charset="-122"/>
                        </a:rPr>
                        <a:t>Ton</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a:effectLst/>
                          <a:latin typeface="宋体" panose="02010600030101010101" pitchFamily="2" charset="-122"/>
                          <a:ea typeface="宋体" panose="02010600030101010101" pitchFamily="2" charset="-122"/>
                        </a:rPr>
                        <a:t>2</a:t>
                      </a: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5Ton</a:t>
                      </a:r>
                      <a:endParaRPr lang="en-US" altLang="zh-CN"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a:effectLst/>
                          <a:latin typeface="宋体" panose="02010600030101010101" pitchFamily="2" charset="-122"/>
                          <a:ea typeface="宋体" panose="02010600030101010101" pitchFamily="2" charset="-122"/>
                        </a:rPr>
                        <a:t>2</a:t>
                      </a: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5</a:t>
                      </a:r>
                      <a:r>
                        <a:rPr lang="zh-CN" altLang="en-US" sz="1100" u="none" strike="noStrike">
                          <a:effectLst/>
                          <a:latin typeface="宋体" panose="02010600030101010101" pitchFamily="2" charset="-122"/>
                          <a:ea typeface="宋体" panose="02010600030101010101" pitchFamily="2" charset="-122"/>
                        </a:rPr>
                        <a:t>Ton</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r>
              <a:tr h="252095">
                <a:tc>
                  <a:txBody>
                    <a:bodyPr/>
                    <a:lstStyle/>
                    <a:p>
                      <a:pPr algn="ctr" fontAlgn="ctr"/>
                      <a:r>
                        <a:rPr lang="zh-CN" altLang="en-US" sz="1100" u="none" strike="noStrike">
                          <a:effectLst/>
                          <a:latin typeface="宋体" panose="02010600030101010101" pitchFamily="2" charset="-122"/>
                          <a:ea typeface="宋体" panose="02010600030101010101" pitchFamily="2" charset="-122"/>
                        </a:rPr>
                        <a:t>Bundle diameter</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l-GR" sz="1100" u="none" strike="noStrike" dirty="0">
                          <a:effectLst/>
                          <a:ea typeface="宋体" panose="02010600030101010101" pitchFamily="2" charset="-122"/>
                        </a:rPr>
                        <a:t>φ6.5</a:t>
                      </a:r>
                      <a:r>
                        <a:rPr lang="zh-CN" altLang="en-US" sz="1100" u="none" strike="noStrike" dirty="0">
                          <a:effectLst/>
                          <a:latin typeface="宋体" panose="02010600030101010101" pitchFamily="2" charset="-122"/>
                          <a:ea typeface="宋体" panose="02010600030101010101" pitchFamily="2" charset="-122"/>
                        </a:rPr>
                        <a:t>Hot rod</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l-GR" sz="1100" u="none" strike="noStrike" dirty="0">
                          <a:effectLst/>
                          <a:ea typeface="宋体" panose="02010600030101010101" pitchFamily="2" charset="-122"/>
                        </a:rPr>
                        <a:t>φ6.5</a:t>
                      </a:r>
                      <a:r>
                        <a:rPr lang="zh-CN" altLang="en-US" sz="1100" u="none" strike="noStrike" dirty="0">
                          <a:effectLst/>
                          <a:latin typeface="宋体" panose="02010600030101010101" pitchFamily="2" charset="-122"/>
                          <a:ea typeface="宋体" panose="02010600030101010101" pitchFamily="2" charset="-122"/>
                        </a:rPr>
                        <a:t>Hot rod</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l-GR" sz="1100" u="none" strike="noStrike">
                          <a:effectLst/>
                          <a:ea typeface="宋体" panose="02010600030101010101" pitchFamily="2" charset="-122"/>
                        </a:rPr>
                        <a:t>φ8</a:t>
                      </a:r>
                      <a:r>
                        <a:rPr lang="zh-CN" altLang="en-US" sz="1100" u="none" strike="noStrike">
                          <a:effectLst/>
                          <a:latin typeface="宋体" panose="02010600030101010101" pitchFamily="2" charset="-122"/>
                          <a:ea typeface="宋体" panose="02010600030101010101" pitchFamily="2" charset="-122"/>
                        </a:rPr>
                        <a:t>Hot rod</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l-GR" sz="1100" u="none" strike="noStrike">
                          <a:effectLst/>
                          <a:ea typeface="宋体" panose="02010600030101010101" pitchFamily="2" charset="-122"/>
                        </a:rPr>
                        <a:t>φ6.5/φ8</a:t>
                      </a:r>
                      <a:r>
                        <a:rPr lang="zh-CN" altLang="en-US" sz="1100" u="none" strike="noStrike">
                          <a:effectLst/>
                          <a:latin typeface="宋体" panose="02010600030101010101" pitchFamily="2" charset="-122"/>
                          <a:ea typeface="宋体" panose="02010600030101010101" pitchFamily="2" charset="-122"/>
                        </a:rPr>
                        <a:t>Hot rod</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r>
              <a:tr h="251460">
                <a:tc>
                  <a:txBody>
                    <a:bodyPr/>
                    <a:lstStyle/>
                    <a:p>
                      <a:pPr algn="ctr" fontAlgn="ctr"/>
                      <a:r>
                        <a:rPr lang="zh-CN" altLang="en-US" sz="1100" u="none" strike="noStrike">
                          <a:effectLst/>
                          <a:latin typeface="宋体" panose="02010600030101010101" pitchFamily="2" charset="-122"/>
                          <a:ea typeface="宋体" panose="02010600030101010101" pitchFamily="2" charset="-122"/>
                        </a:rPr>
                        <a:t>Binding wire material</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sz="1100" u="none" strike="noStrike" dirty="0">
                          <a:effectLst/>
                          <a:latin typeface="宋体" panose="02010600030101010101" pitchFamily="2" charset="-122"/>
                          <a:ea typeface="宋体" panose="02010600030101010101" pitchFamily="2" charset="-122"/>
                        </a:rPr>
                        <a:t>Q195</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sz="1100" u="none" strike="noStrike">
                          <a:effectLst/>
                          <a:latin typeface="宋体" panose="02010600030101010101" pitchFamily="2" charset="-122"/>
                          <a:ea typeface="宋体" panose="02010600030101010101" pitchFamily="2" charset="-122"/>
                        </a:rPr>
                        <a:t>Q195</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sz="1100" u="none" strike="noStrike">
                          <a:effectLst/>
                          <a:latin typeface="宋体" panose="02010600030101010101" pitchFamily="2" charset="-122"/>
                          <a:ea typeface="宋体" panose="02010600030101010101" pitchFamily="2" charset="-122"/>
                        </a:rPr>
                        <a:t>Q195</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sz="1100" u="none" strike="noStrike">
                          <a:effectLst/>
                          <a:latin typeface="宋体" panose="02010600030101010101" pitchFamily="2" charset="-122"/>
                          <a:ea typeface="宋体" panose="02010600030101010101" pitchFamily="2" charset="-122"/>
                        </a:rPr>
                        <a:t>Q195</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252095">
                <a:tc>
                  <a:txBody>
                    <a:bodyPr/>
                    <a:lstStyle/>
                    <a:p>
                      <a:pPr algn="ctr" fontAlgn="ct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Release mechanism</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Have </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Have </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b="0" i="0" u="none" strike="noStrike" dirty="0" smtClean="0">
                          <a:solidFill>
                            <a:srgbClr val="000000"/>
                          </a:solidFill>
                          <a:effectLst/>
                          <a:latin typeface="宋体" panose="02010600030101010101" pitchFamily="2" charset="-122"/>
                          <a:ea typeface="宋体" panose="02010600030101010101" pitchFamily="2" charset="-122"/>
                        </a:rPr>
                        <a:t>N</a:t>
                      </a: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o</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b="0" i="0" u="none" strike="noStrike" dirty="0" smtClean="0">
                          <a:solidFill>
                            <a:srgbClr val="000000"/>
                          </a:solidFill>
                          <a:effectLst/>
                          <a:latin typeface="宋体" panose="02010600030101010101" pitchFamily="2" charset="-122"/>
                          <a:ea typeface="宋体" panose="02010600030101010101" pitchFamily="2" charset="-122"/>
                        </a:rPr>
                        <a:t>Have </a:t>
                      </a:r>
                      <a:endParaRPr lang="zh-CN" altLang="en-US" sz="1100" b="0" i="0" u="none" strike="noStrike" dirty="0" smtClean="0">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511175">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Binding mode</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Single-winding single-knot, double-winding single knot</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Double - wound single knot</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Single winding single junction</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Single winding single junction</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r>
              <a:tr h="252730">
                <a:tc>
                  <a:txBody>
                    <a:bodyPr/>
                    <a:lstStyle/>
                    <a:p>
                      <a:pPr algn="ctr" fontAlgn="ctr"/>
                      <a:r>
                        <a:rPr lang="zh-CN" altLang="en-US" sz="1100" u="none" strike="noStrike">
                          <a:effectLst/>
                          <a:latin typeface="宋体" panose="02010600030101010101" pitchFamily="2" charset="-122"/>
                          <a:ea typeface="宋体" panose="02010600030101010101" pitchFamily="2" charset="-122"/>
                        </a:rPr>
                        <a:t>Bale shape</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Round, oval</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Round, oval</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Round, oval</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Square, rectangular</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r>
              <a:tr h="343535">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Rolling diameter or shape</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Small bars or rebars</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In the large bar</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In the large bar</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Profiles</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r>
              <a:tr h="252095">
                <a:tc>
                  <a:txBody>
                    <a:bodyPr/>
                    <a:lstStyle/>
                    <a:p>
                      <a:pPr algn="ctr" fontAlgn="ctr"/>
                      <a:r>
                        <a:rPr lang="zh-CN" altLang="en-US" sz="1100" u="none" strike="noStrike">
                          <a:effectLst/>
                          <a:latin typeface="宋体" panose="02010600030101010101" pitchFamily="2" charset="-122"/>
                          <a:ea typeface="宋体" panose="02010600030101010101" pitchFamily="2" charset="-122"/>
                        </a:rPr>
                        <a:t>Rolling length</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Length</a:t>
                      </a:r>
                      <a:r>
                        <a:rPr lang="en-US" altLang="zh-CN" sz="1100" u="none" strike="noStrike">
                          <a:effectLst/>
                          <a:latin typeface="宋体" panose="02010600030101010101" pitchFamily="2" charset="-122"/>
                          <a:ea typeface="宋体" panose="02010600030101010101" pitchFamily="2" charset="-122"/>
                        </a:rPr>
                        <a:t>4</a:t>
                      </a:r>
                      <a:r>
                        <a:rPr lang="en-US" sz="1100" u="none" strike="noStrike">
                          <a:effectLst/>
                          <a:latin typeface="宋体" panose="02010600030101010101" pitchFamily="2" charset="-122"/>
                          <a:ea typeface="宋体" panose="02010600030101010101" pitchFamily="2" charset="-122"/>
                        </a:rPr>
                        <a:t>m～12m</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Length</a:t>
                      </a:r>
                      <a:r>
                        <a:rPr lang="en-US" altLang="zh-CN" sz="1100" u="none" strike="noStrike">
                          <a:effectLst/>
                          <a:latin typeface="宋体" panose="02010600030101010101" pitchFamily="2" charset="-122"/>
                          <a:ea typeface="宋体" panose="02010600030101010101" pitchFamily="2" charset="-122"/>
                        </a:rPr>
                        <a:t>4</a:t>
                      </a:r>
                      <a:r>
                        <a:rPr lang="en-US" sz="1100" u="none" strike="noStrike">
                          <a:effectLst/>
                          <a:latin typeface="宋体" panose="02010600030101010101" pitchFamily="2" charset="-122"/>
                          <a:ea typeface="宋体" panose="02010600030101010101" pitchFamily="2" charset="-122"/>
                        </a:rPr>
                        <a:t>m～12m</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Length</a:t>
                      </a:r>
                      <a:r>
                        <a:rPr lang="en-US" altLang="zh-CN" sz="1100" u="none" strike="noStrike">
                          <a:effectLst/>
                          <a:latin typeface="宋体" panose="02010600030101010101" pitchFamily="2" charset="-122"/>
                          <a:ea typeface="宋体" panose="02010600030101010101" pitchFamily="2" charset="-122"/>
                        </a:rPr>
                        <a:t>4</a:t>
                      </a:r>
                      <a:r>
                        <a:rPr lang="en-US" sz="1100" u="none" strike="noStrike">
                          <a:effectLst/>
                          <a:latin typeface="宋体" panose="02010600030101010101" pitchFamily="2" charset="-122"/>
                          <a:ea typeface="宋体" panose="02010600030101010101" pitchFamily="2" charset="-122"/>
                        </a:rPr>
                        <a:t>m～12m</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Length</a:t>
                      </a:r>
                      <a:r>
                        <a:rPr lang="en-US" altLang="zh-CN" sz="1100" u="none" strike="noStrike">
                          <a:effectLst/>
                          <a:latin typeface="宋体" panose="02010600030101010101" pitchFamily="2" charset="-122"/>
                          <a:ea typeface="宋体" panose="02010600030101010101" pitchFamily="2" charset="-122"/>
                        </a:rPr>
                        <a:t>4</a:t>
                      </a:r>
                      <a:r>
                        <a:rPr lang="en-US" sz="1100" u="none" strike="noStrike">
                          <a:effectLst/>
                          <a:latin typeface="宋体" panose="02010600030101010101" pitchFamily="2" charset="-122"/>
                          <a:ea typeface="宋体" panose="02010600030101010101" pitchFamily="2" charset="-122"/>
                        </a:rPr>
                        <a:t>m～12m</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250825">
                <a:tc>
                  <a:txBody>
                    <a:bodyPr/>
                    <a:lstStyle/>
                    <a:p>
                      <a:pPr algn="ctr" fontAlgn="ctr"/>
                      <a:r>
                        <a:rPr lang="zh-CN" altLang="en-US" sz="1100" u="none" strike="noStrike">
                          <a:effectLst/>
                          <a:latin typeface="宋体" panose="02010600030101010101" pitchFamily="2" charset="-122"/>
                          <a:ea typeface="宋体" panose="02010600030101010101" pitchFamily="2" charset="-122"/>
                        </a:rPr>
                        <a:t>Rolling temperature</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300℃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300℃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300℃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300℃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252095">
                <a:tc>
                  <a:txBody>
                    <a:bodyPr/>
                    <a:lstStyle/>
                    <a:p>
                      <a:pPr algn="ctr" fontAlgn="ctr"/>
                      <a:r>
                        <a:rPr lang="zh-CN" altLang="en-US" sz="1100" u="none" strike="noStrike">
                          <a:effectLst/>
                          <a:latin typeface="宋体" panose="02010600030101010101" pitchFamily="2" charset="-122"/>
                          <a:ea typeface="宋体" panose="02010600030101010101" pitchFamily="2" charset="-122"/>
                        </a:rPr>
                        <a:t>Strapping a cycle</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8</a:t>
                      </a:r>
                      <a:r>
                        <a:rPr lang="zh-CN" altLang="en-US" sz="1100" u="none" strike="noStrike" dirty="0">
                          <a:effectLst/>
                          <a:latin typeface="宋体" panose="02010600030101010101" pitchFamily="2" charset="-122"/>
                          <a:ea typeface="宋体" panose="02010600030101010101" pitchFamily="2" charset="-122"/>
                        </a:rPr>
                        <a:t>～</a:t>
                      </a:r>
                      <a:r>
                        <a:rPr lang="en-US" altLang="zh-CN" sz="1100" u="none" strike="noStrike" dirty="0" smtClean="0">
                          <a:effectLst/>
                          <a:latin typeface="宋体" panose="02010600030101010101" pitchFamily="2" charset="-122"/>
                          <a:ea typeface="宋体" panose="02010600030101010101" pitchFamily="2" charset="-122"/>
                        </a:rPr>
                        <a:t>12</a:t>
                      </a:r>
                      <a:r>
                        <a:rPr lang="zh-CN" altLang="en-US" sz="1100" u="none" strike="noStrike" dirty="0" smtClean="0">
                          <a:effectLst/>
                          <a:latin typeface="宋体" panose="02010600030101010101" pitchFamily="2" charset="-122"/>
                          <a:ea typeface="宋体" panose="02010600030101010101" pitchFamily="2" charset="-122"/>
                        </a:rPr>
                        <a:t>秒</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8</a:t>
                      </a:r>
                      <a:r>
                        <a:rPr lang="zh-CN" altLang="en-US" sz="1100" u="none" strike="noStrike" dirty="0">
                          <a:effectLst/>
                          <a:latin typeface="宋体" panose="02010600030101010101" pitchFamily="2" charset="-122"/>
                          <a:ea typeface="宋体" panose="02010600030101010101" pitchFamily="2" charset="-122"/>
                        </a:rPr>
                        <a:t>～</a:t>
                      </a:r>
                      <a:r>
                        <a:rPr lang="en-US" altLang="zh-CN" sz="1100" u="none" strike="noStrike" dirty="0" smtClean="0">
                          <a:effectLst/>
                          <a:latin typeface="宋体" panose="02010600030101010101" pitchFamily="2" charset="-122"/>
                          <a:ea typeface="宋体" panose="02010600030101010101" pitchFamily="2" charset="-122"/>
                        </a:rPr>
                        <a:t>12</a:t>
                      </a:r>
                      <a:r>
                        <a:rPr lang="zh-CN" altLang="en-US" sz="1100" u="none" strike="noStrike" dirty="0" smtClean="0">
                          <a:effectLst/>
                          <a:latin typeface="宋体" panose="02010600030101010101" pitchFamily="2" charset="-122"/>
                          <a:ea typeface="宋体" panose="02010600030101010101" pitchFamily="2" charset="-122"/>
                        </a:rPr>
                        <a:t>秒</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8</a:t>
                      </a:r>
                      <a:r>
                        <a:rPr lang="zh-CN" altLang="en-US" sz="1100" u="none" strike="noStrike" dirty="0">
                          <a:effectLst/>
                          <a:latin typeface="宋体" panose="02010600030101010101" pitchFamily="2" charset="-122"/>
                          <a:ea typeface="宋体" panose="02010600030101010101" pitchFamily="2" charset="-122"/>
                        </a:rPr>
                        <a:t>～</a:t>
                      </a:r>
                      <a:r>
                        <a:rPr lang="en-US" altLang="zh-CN" sz="1100" u="none" strike="noStrike" dirty="0" smtClean="0">
                          <a:effectLst/>
                          <a:latin typeface="宋体" panose="02010600030101010101" pitchFamily="2" charset="-122"/>
                          <a:ea typeface="宋体" panose="02010600030101010101" pitchFamily="2" charset="-122"/>
                        </a:rPr>
                        <a:t>12</a:t>
                      </a:r>
                      <a:r>
                        <a:rPr lang="zh-CN" altLang="en-US" sz="1100" u="none" strike="noStrike" dirty="0" smtClean="0">
                          <a:effectLst/>
                          <a:latin typeface="宋体" panose="02010600030101010101" pitchFamily="2" charset="-122"/>
                          <a:ea typeface="宋体" panose="02010600030101010101" pitchFamily="2" charset="-122"/>
                        </a:rPr>
                        <a:t>秒</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8</a:t>
                      </a:r>
                      <a:r>
                        <a:rPr lang="zh-CN" altLang="en-US" sz="1100" u="none" strike="noStrike" dirty="0">
                          <a:effectLst/>
                          <a:latin typeface="宋体" panose="02010600030101010101" pitchFamily="2" charset="-122"/>
                          <a:ea typeface="宋体" panose="02010600030101010101" pitchFamily="2" charset="-122"/>
                        </a:rPr>
                        <a:t>～</a:t>
                      </a:r>
                      <a:r>
                        <a:rPr lang="en-US" altLang="zh-CN" sz="1100" u="none" strike="noStrike" dirty="0" smtClean="0">
                          <a:effectLst/>
                          <a:latin typeface="宋体" panose="02010600030101010101" pitchFamily="2" charset="-122"/>
                          <a:ea typeface="宋体" panose="02010600030101010101" pitchFamily="2" charset="-122"/>
                        </a:rPr>
                        <a:t>12</a:t>
                      </a:r>
                      <a:r>
                        <a:rPr lang="zh-CN" altLang="en-US" sz="1100" u="none" strike="noStrike" dirty="0" smtClean="0">
                          <a:effectLst/>
                          <a:latin typeface="宋体" panose="02010600030101010101" pitchFamily="2" charset="-122"/>
                          <a:ea typeface="宋体" panose="02010600030101010101" pitchFamily="2" charset="-122"/>
                        </a:rPr>
                        <a:t>秒</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316865">
                <a:tc>
                  <a:txBody>
                    <a:bodyPr/>
                    <a:lstStyle/>
                    <a:p>
                      <a:pPr algn="ctr" fontAlgn="ctr"/>
                      <a:r>
                        <a:rPr sz="1100" u="none" strike="noStrike" dirty="0">
                          <a:effectLst/>
                          <a:latin typeface="宋体" panose="02010600030101010101" pitchFamily="2" charset="-122"/>
                          <a:ea typeface="宋体" panose="02010600030101010101" pitchFamily="2" charset="-122"/>
                        </a:rPr>
                        <a:t>Dimensions (mm)</a:t>
                      </a:r>
                      <a:endParaRPr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3600×1250×2050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3600×1250×2050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3600×1250×2050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3600×1250×2050</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252095">
                <a:tc>
                  <a:txBody>
                    <a:bodyPr/>
                    <a:lstStyle/>
                    <a:p>
                      <a:pPr algn="ctr" fontAlgn="ctr"/>
                      <a:r>
                        <a:rPr lang="zh-CN" altLang="en-US" sz="1100" u="none" strike="noStrike">
                          <a:effectLst/>
                          <a:latin typeface="宋体" panose="02010600030101010101" pitchFamily="2" charset="-122"/>
                          <a:ea typeface="宋体" panose="02010600030101010101" pitchFamily="2" charset="-122"/>
                        </a:rPr>
                        <a:t>equipment weight</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a:effectLst/>
                          <a:latin typeface="宋体" panose="02010600030101010101" pitchFamily="2" charset="-122"/>
                          <a:ea typeface="宋体" panose="02010600030101010101" pitchFamily="2" charset="-122"/>
                        </a:rPr>
                        <a:t>5</a:t>
                      </a:r>
                      <a:r>
                        <a:rPr lang="zh-CN" altLang="en-US" sz="1100" dirty="0">
                          <a:effectLst/>
                          <a:latin typeface="宋体" panose="02010600030101010101" pitchFamily="2" charset="-122"/>
                          <a:ea typeface="宋体" panose="02010600030101010101" pitchFamily="2" charset="-122"/>
                          <a:sym typeface="+mn-ea"/>
                        </a:rPr>
                        <a:t>Ton</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5</a:t>
                      </a:r>
                      <a:r>
                        <a:rPr lang="zh-CN" altLang="en-US" sz="1100" dirty="0">
                          <a:effectLst/>
                          <a:latin typeface="宋体" panose="02010600030101010101" pitchFamily="2" charset="-122"/>
                          <a:ea typeface="宋体" panose="02010600030101010101" pitchFamily="2" charset="-122"/>
                          <a:sym typeface="+mn-ea"/>
                        </a:rPr>
                        <a:t>Ton</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dirty="0">
                          <a:effectLst/>
                          <a:latin typeface="宋体" panose="02010600030101010101" pitchFamily="2" charset="-122"/>
                          <a:ea typeface="宋体" panose="02010600030101010101" pitchFamily="2" charset="-122"/>
                        </a:rPr>
                        <a:t>5</a:t>
                      </a:r>
                      <a:r>
                        <a:rPr lang="zh-CN" altLang="en-US" sz="1100" dirty="0">
                          <a:effectLst/>
                          <a:latin typeface="宋体" panose="02010600030101010101" pitchFamily="2" charset="-122"/>
                          <a:ea typeface="宋体" panose="02010600030101010101" pitchFamily="2" charset="-122"/>
                          <a:sym typeface="+mn-ea"/>
                        </a:rPr>
                        <a:t>Ton</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a:effectLst/>
                          <a:latin typeface="宋体" panose="02010600030101010101" pitchFamily="2" charset="-122"/>
                          <a:ea typeface="宋体" panose="02010600030101010101" pitchFamily="2" charset="-122"/>
                        </a:rPr>
                        <a:t>5</a:t>
                      </a:r>
                      <a:r>
                        <a:rPr lang="zh-CN" altLang="en-US" sz="1100" dirty="0">
                          <a:effectLst/>
                          <a:latin typeface="宋体" panose="02010600030101010101" pitchFamily="2" charset="-122"/>
                          <a:ea typeface="宋体" panose="02010600030101010101" pitchFamily="2" charset="-122"/>
                          <a:sym typeface="+mn-ea"/>
                        </a:rPr>
                        <a:t>Ton</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252730">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Working temperature</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a:effectLst/>
                          <a:latin typeface="宋体" panose="02010600030101010101" pitchFamily="2" charset="-122"/>
                          <a:ea typeface="宋体" panose="02010600030101010101" pitchFamily="2" charset="-122"/>
                        </a:rPr>
                        <a:t>0</a:t>
                      </a: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40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a:effectLst/>
                          <a:latin typeface="宋体" panose="02010600030101010101" pitchFamily="2" charset="-122"/>
                          <a:ea typeface="宋体" panose="02010600030101010101" pitchFamily="2" charset="-122"/>
                        </a:rPr>
                        <a:t>0</a:t>
                      </a: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40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a:effectLst/>
                          <a:latin typeface="宋体" panose="02010600030101010101" pitchFamily="2" charset="-122"/>
                          <a:ea typeface="宋体" panose="02010600030101010101" pitchFamily="2" charset="-122"/>
                        </a:rPr>
                        <a:t>0</a:t>
                      </a: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40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altLang="zh-CN" sz="1100" u="none" strike="noStrike">
                          <a:effectLst/>
                          <a:latin typeface="宋体" panose="02010600030101010101" pitchFamily="2" charset="-122"/>
                          <a:ea typeface="宋体" panose="02010600030101010101" pitchFamily="2" charset="-122"/>
                        </a:rPr>
                        <a:t>0</a:t>
                      </a:r>
                      <a:r>
                        <a:rPr lang="zh-CN" altLang="en-US" sz="1100" u="none" strike="noStrike">
                          <a:effectLst/>
                          <a:latin typeface="宋体" panose="02010600030101010101" pitchFamily="2" charset="-122"/>
                          <a:ea typeface="宋体" panose="02010600030101010101" pitchFamily="2" charset="-122"/>
                        </a:rPr>
                        <a:t>～</a:t>
                      </a:r>
                      <a:r>
                        <a:rPr lang="en-US" altLang="zh-CN" sz="1100" u="none" strike="noStrike">
                          <a:effectLst/>
                          <a:latin typeface="宋体" panose="02010600030101010101" pitchFamily="2" charset="-122"/>
                          <a:ea typeface="宋体" panose="02010600030101010101" pitchFamily="2" charset="-122"/>
                        </a:rPr>
                        <a:t>40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250825">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Installed capacity</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sz="1100" u="none" strike="noStrike">
                          <a:effectLst/>
                          <a:latin typeface="宋体" panose="02010600030101010101" pitchFamily="2" charset="-122"/>
                          <a:ea typeface="宋体" panose="02010600030101010101" pitchFamily="2" charset="-122"/>
                        </a:rPr>
                        <a:t>16KVA</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sz="1100" u="none" strike="noStrike">
                          <a:effectLst/>
                          <a:latin typeface="宋体" panose="02010600030101010101" pitchFamily="2" charset="-122"/>
                          <a:ea typeface="宋体" panose="02010600030101010101" pitchFamily="2" charset="-122"/>
                        </a:rPr>
                        <a:t>16KVA</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sz="1100" u="none" strike="noStrike">
                          <a:effectLst/>
                          <a:latin typeface="宋体" panose="02010600030101010101" pitchFamily="2" charset="-122"/>
                          <a:ea typeface="宋体" panose="02010600030101010101" pitchFamily="2" charset="-122"/>
                        </a:rPr>
                        <a:t>18KVA</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c>
                  <a:txBody>
                    <a:bodyPr/>
                    <a:lstStyle/>
                    <a:p>
                      <a:pPr algn="ctr" fontAlgn="ctr"/>
                      <a:r>
                        <a:rPr lang="en-US" sz="1100" u="none" strike="noStrike">
                          <a:effectLst/>
                          <a:latin typeface="宋体" panose="02010600030101010101" pitchFamily="2" charset="-122"/>
                          <a:ea typeface="宋体" panose="02010600030101010101" pitchFamily="2" charset="-122"/>
                        </a:rPr>
                        <a:t>16/18KVA</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8381" marR="8381" marT="8381" marB="0" anchor="ctr"/>
                </a:tc>
              </a:tr>
              <a:tr h="252095">
                <a:tc>
                  <a:txBody>
                    <a:bodyPr/>
                    <a:lstStyle/>
                    <a:p>
                      <a:pPr algn="ctr" fontAlgn="ctr"/>
                      <a:r>
                        <a:rPr lang="zh-CN" altLang="en-US" sz="1100" u="none" strike="noStrike">
                          <a:effectLst/>
                          <a:latin typeface="宋体" panose="02010600030101010101" pitchFamily="2" charset="-122"/>
                          <a:ea typeface="宋体" panose="02010600030101010101" pitchFamily="2" charset="-122"/>
                        </a:rPr>
                        <a:t>control method</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gridSpan="4">
                  <a:txBody>
                    <a:bodyPr/>
                    <a:lstStyle/>
                    <a:p>
                      <a:pPr algn="ctr" fontAlgn="ctr"/>
                      <a:r>
                        <a:rPr sz="1100" u="none" strike="noStrike">
                          <a:effectLst/>
                          <a:latin typeface="宋体" panose="02010600030101010101" pitchFamily="2" charset="-122"/>
                          <a:ea typeface="宋体" panose="02010600030101010101" pitchFamily="2" charset="-122"/>
                        </a:rPr>
                        <a:t>PLC automatic (S7-200 / 300) / manual, with the production line, communication function</a:t>
                      </a:r>
                      <a:endParaRPr sz="1100" u="none" strike="noStrike">
                        <a:effectLst/>
                        <a:latin typeface="宋体" panose="02010600030101010101" pitchFamily="2" charset="-122"/>
                        <a:ea typeface="宋体" panose="02010600030101010101" pitchFamily="2" charset="-122"/>
                      </a:endParaRPr>
                    </a:p>
                  </a:txBody>
                  <a:tcPr marL="8381" marR="8381" marT="8381" marB="0" anchor="ctr"/>
                </a:tc>
                <a:tc hMerge="1">
                  <a:tcPr/>
                </a:tc>
                <a:tc hMerge="1">
                  <a:tcPr/>
                </a:tc>
                <a:tc hMerge="1">
                  <a:tcPr/>
                </a:tc>
              </a:tr>
              <a:tr h="251460">
                <a:tc>
                  <a:txBody>
                    <a:bodyPr/>
                    <a:lstStyle/>
                    <a:p>
                      <a:pPr algn="ctr" fontAlgn="ctr"/>
                      <a:r>
                        <a:rPr lang="zh-CN" altLang="en-US" sz="1100" u="none" strike="noStrike">
                          <a:effectLst/>
                          <a:latin typeface="宋体" panose="02010600030101010101" pitchFamily="2" charset="-122"/>
                          <a:ea typeface="宋体" panose="02010600030101010101" pitchFamily="2" charset="-122"/>
                        </a:rPr>
                        <a:t>power supply</a:t>
                      </a:r>
                      <a:endParaRPr lang="zh-CN" altLang="en-US" sz="1100" u="none" strike="noStrike">
                        <a:effectLst/>
                        <a:latin typeface="宋体" panose="02010600030101010101" pitchFamily="2" charset="-122"/>
                        <a:ea typeface="宋体" panose="02010600030101010101" pitchFamily="2" charset="-122"/>
                      </a:endParaRPr>
                    </a:p>
                  </a:txBody>
                  <a:tcPr marL="8381" marR="8381" marT="8381" marB="0" anchor="ctr"/>
                </a:tc>
                <a:tc gridSpan="4">
                  <a:txBody>
                    <a:bodyPr/>
                    <a:lstStyle/>
                    <a:p>
                      <a:pPr algn="ctr" fontAlgn="ctr"/>
                      <a:r>
                        <a:rPr sz="1100" u="none" strike="noStrike" dirty="0">
                          <a:effectLst/>
                          <a:latin typeface="宋体" panose="02010600030101010101" pitchFamily="2" charset="-122"/>
                          <a:ea typeface="宋体" panose="02010600030101010101" pitchFamily="2" charset="-122"/>
                        </a:rPr>
                        <a:t>Three-phase four-wire AC380V + PE50Hz</a:t>
                      </a:r>
                      <a:endParaRPr sz="1100" u="none" strike="noStrike" dirty="0">
                        <a:effectLst/>
                        <a:latin typeface="宋体" panose="02010600030101010101" pitchFamily="2" charset="-122"/>
                        <a:ea typeface="宋体" panose="02010600030101010101" pitchFamily="2" charset="-122"/>
                      </a:endParaRPr>
                    </a:p>
                  </a:txBody>
                  <a:tcPr marL="8381" marR="8381" marT="8381" marB="0" anchor="ctr"/>
                </a:tc>
                <a:tc hMerge="1">
                  <a:tcPr/>
                </a:tc>
                <a:tc hMerge="1">
                  <a:tcPr/>
                </a:tc>
                <a:tc hMerge="1">
                  <a:tcPr/>
                </a:tc>
              </a:tr>
              <a:tr h="175895">
                <a:tc>
                  <a:txBody>
                    <a:bodyPr/>
                    <a:lstStyle/>
                    <a:p>
                      <a:pPr algn="ctr" fontAlgn="ctr"/>
                      <a:r>
                        <a:rPr lang="zh-CN" altLang="en-US" sz="1100" u="none" strike="noStrike" dirty="0">
                          <a:effectLst/>
                          <a:latin typeface="宋体" panose="02010600030101010101" pitchFamily="2" charset="-122"/>
                          <a:ea typeface="宋体" panose="02010600030101010101" pitchFamily="2" charset="-122"/>
                        </a:rPr>
                        <a:t>Hydraulic system</a:t>
                      </a:r>
                      <a:endParaRPr lang="zh-CN" altLang="en-US" sz="1100" u="none" strike="noStrike" dirty="0">
                        <a:effectLst/>
                        <a:latin typeface="宋体" panose="02010600030101010101" pitchFamily="2" charset="-122"/>
                        <a:ea typeface="宋体" panose="02010600030101010101" pitchFamily="2" charset="-122"/>
                      </a:endParaRPr>
                    </a:p>
                  </a:txBody>
                  <a:tcPr marL="8381" marR="8381" marT="8381" marB="0" anchor="ctr"/>
                </a:tc>
                <a:tc gridSpan="4">
                  <a:txBody>
                    <a:bodyPr/>
                    <a:lstStyle/>
                    <a:p>
                      <a:pPr algn="ctr" fontAlgn="ctr"/>
                      <a:r>
                        <a:rPr sz="1100" u="none" strike="noStrike" dirty="0">
                          <a:effectLst/>
                          <a:latin typeface="宋体" panose="02010600030101010101" pitchFamily="2" charset="-122"/>
                          <a:ea typeface="宋体" panose="02010600030101010101" pitchFamily="2" charset="-122"/>
                        </a:rPr>
                        <a:t>Pressure rating 8 ~ 12MPa \ air-cooled</a:t>
                      </a:r>
                      <a:endParaRPr sz="1100" u="none" strike="noStrike" dirty="0">
                        <a:effectLst/>
                        <a:latin typeface="宋体" panose="02010600030101010101" pitchFamily="2" charset="-122"/>
                        <a:ea typeface="宋体" panose="02010600030101010101" pitchFamily="2" charset="-122"/>
                      </a:endParaRPr>
                    </a:p>
                  </a:txBody>
                  <a:tcPr marL="8381" marR="8381" marT="8381" marB="0" anchor="ctr"/>
                </a:tc>
                <a:tc hMerge="1">
                  <a:tcPr/>
                </a:tc>
                <a:tc hMerge="1">
                  <a:tcPr/>
                </a:tc>
                <a:tc hMerge="1">
                  <a:tcPr/>
                </a:tc>
              </a:tr>
            </a:tbl>
          </a:graphicData>
        </a:graphic>
      </p:graphicFrame>
      <p:sp>
        <p:nvSpPr>
          <p:cNvPr id="9" name="TextBox 8"/>
          <p:cNvSpPr txBox="1"/>
          <p:nvPr/>
        </p:nvSpPr>
        <p:spPr>
          <a:xfrm>
            <a:off x="1619672" y="295828"/>
            <a:ext cx="7089226" cy="439420"/>
          </a:xfrm>
          <a:prstGeom prst="rect">
            <a:avLst/>
          </a:prstGeom>
          <a:noFill/>
        </p:spPr>
        <p:txBody>
          <a:bodyPr wrap="square" rtlCol="0">
            <a:spAutoFit/>
          </a:bodyPr>
          <a:lstStyle/>
          <a:p>
            <a:r>
              <a:rPr lang="zh-CN" altLang="en-US" sz="2000" b="1" dirty="0" smtClean="0">
                <a:solidFill>
                  <a:schemeClr val="accent4">
                    <a:lumMod val="75000"/>
                  </a:schemeClr>
                </a:solidFill>
              </a:rPr>
              <a:t>Binding machine technical parameters</a:t>
            </a:r>
            <a:endParaRPr lang="zh-CN" altLang="en-US" sz="2000" b="1" dirty="0" smtClean="0">
              <a:solidFill>
                <a:schemeClr val="accent4">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9666" y="206156"/>
            <a:ext cx="8273796" cy="702564"/>
          </a:xfrm>
          <a:prstGeom prst="rect">
            <a:avLst/>
          </a:prstGeom>
        </p:spPr>
      </p:pic>
      <p:sp>
        <p:nvSpPr>
          <p:cNvPr id="17" name="TextBox 16"/>
          <p:cNvSpPr txBox="1"/>
          <p:nvPr/>
        </p:nvSpPr>
        <p:spPr>
          <a:xfrm>
            <a:off x="1619672" y="295828"/>
            <a:ext cx="7089226" cy="439420"/>
          </a:xfrm>
          <a:prstGeom prst="rect">
            <a:avLst/>
          </a:prstGeom>
          <a:noFill/>
        </p:spPr>
        <p:txBody>
          <a:bodyPr wrap="square" rtlCol="0">
            <a:spAutoFit/>
          </a:bodyPr>
          <a:lstStyle/>
          <a:p>
            <a:r>
              <a:rPr lang="zh-CN" altLang="en-US" sz="2000" b="1" dirty="0">
                <a:solidFill>
                  <a:schemeClr val="accent4">
                    <a:lumMod val="75000"/>
                  </a:schemeClr>
                </a:solidFill>
                <a:uFillTx/>
              </a:rPr>
              <a:t>Key Features of Huju Brand Bar Strapping Machine</a:t>
            </a:r>
            <a:endParaRPr lang="zh-CN" altLang="en-US" sz="2000" b="1" dirty="0">
              <a:solidFill>
                <a:schemeClr val="accent4">
                  <a:lumMod val="75000"/>
                </a:schemeClr>
              </a:solidFill>
              <a:uFillTx/>
            </a:endParaRPr>
          </a:p>
        </p:txBody>
      </p:sp>
      <p:sp>
        <p:nvSpPr>
          <p:cNvPr id="3" name="内容占位符 2"/>
          <p:cNvSpPr>
            <a:spLocks noGrp="1"/>
          </p:cNvSpPr>
          <p:nvPr>
            <p:ph idx="1"/>
          </p:nvPr>
        </p:nvSpPr>
        <p:spPr>
          <a:xfrm>
            <a:off x="1152000" y="1089000"/>
            <a:ext cx="6840000" cy="4680000"/>
          </a:xfrm>
        </p:spPr>
        <p:txBody>
          <a:bodyPr>
            <a:noAutofit/>
          </a:bodyPr>
          <a:lstStyle/>
          <a:p>
            <a:pPr>
              <a:spcBef>
                <a:spcPts val="600"/>
              </a:spcBef>
              <a:spcAft>
                <a:spcPts val="600"/>
              </a:spcAft>
            </a:pPr>
            <a:r>
              <a:rPr lang="zh-CN" altLang="en-US" sz="1400" kern="500" dirty="0">
                <a:solidFill>
                  <a:schemeClr val="accent1">
                    <a:lumMod val="50000"/>
                  </a:schemeClr>
                </a:solidFill>
                <a:uFillTx/>
                <a:latin typeface="宋体" panose="02010600030101010101" pitchFamily="2" charset="-122"/>
                <a:ea typeface="宋体" panose="02010600030101010101" pitchFamily="2" charset="-122"/>
              </a:rPr>
              <a:t>（</a:t>
            </a:r>
            <a:r>
              <a:rPr lang="en-US" altLang="zh-CN" sz="1400" kern="500" dirty="0">
                <a:solidFill>
                  <a:schemeClr val="accent1">
                    <a:lumMod val="50000"/>
                  </a:schemeClr>
                </a:solidFill>
                <a:uFillTx/>
                <a:latin typeface="宋体" panose="02010600030101010101" pitchFamily="2" charset="-122"/>
                <a:ea typeface="宋体" panose="02010600030101010101" pitchFamily="2" charset="-122"/>
              </a:rPr>
              <a:t>1</a:t>
            </a:r>
            <a:r>
              <a:rPr lang="zh-CN" altLang="en-US" sz="1400" kern="500" dirty="0" smtClean="0">
                <a:solidFill>
                  <a:schemeClr val="accent1">
                    <a:lumMod val="50000"/>
                  </a:schemeClr>
                </a:solidFill>
                <a:uFillTx/>
                <a:latin typeface="宋体" panose="02010600030101010101" pitchFamily="2" charset="-122"/>
                <a:ea typeface="宋体" panose="02010600030101010101" pitchFamily="2" charset="-122"/>
              </a:rPr>
              <a:t>）</a:t>
            </a:r>
            <a:r>
              <a:rPr lang="zh-CN" altLang="en-US" sz="1400" kern="500" dirty="0">
                <a:solidFill>
                  <a:schemeClr val="accent1">
                    <a:lumMod val="50000"/>
                  </a:schemeClr>
                </a:solidFill>
                <a:uFillTx/>
                <a:latin typeface="宋体" panose="02010600030101010101" pitchFamily="2" charset="-122"/>
                <a:ea typeface="宋体" panose="02010600030101010101" pitchFamily="2" charset="-122"/>
              </a:rPr>
              <a:t>The use of fuel tank tightening, tightening force, into a bundle of good quality, to prevent the lifting of the process of loose bundles of transport phenomenon.</a:t>
            </a:r>
            <a:endParaRPr lang="zh-CN" altLang="en-US" sz="1400" kern="500" dirty="0">
              <a:solidFill>
                <a:schemeClr val="accent1">
                  <a:lumMod val="50000"/>
                </a:schemeClr>
              </a:solidFill>
              <a:uFillTx/>
              <a:latin typeface="宋体" panose="02010600030101010101" pitchFamily="2" charset="-122"/>
              <a:ea typeface="宋体" panose="02010600030101010101" pitchFamily="2" charset="-122"/>
            </a:endParaRPr>
          </a:p>
          <a:p>
            <a:pPr>
              <a:spcBef>
                <a:spcPts val="600"/>
              </a:spcBef>
              <a:spcAft>
                <a:spcPts val="600"/>
              </a:spcAft>
            </a:pPr>
            <a:r>
              <a:rPr lang="zh-CN" altLang="en-US" sz="1400" kern="500" dirty="0">
                <a:solidFill>
                  <a:schemeClr val="accent1">
                    <a:lumMod val="50000"/>
                  </a:schemeClr>
                </a:solidFill>
                <a:uFillTx/>
                <a:latin typeface="宋体" panose="02010600030101010101" pitchFamily="2" charset="-122"/>
                <a:ea typeface="宋体" panose="02010600030101010101" pitchFamily="2" charset="-122"/>
              </a:rPr>
              <a:t>（</a:t>
            </a:r>
            <a:r>
              <a:rPr lang="en-US" altLang="zh-CN" sz="1400" kern="500" dirty="0">
                <a:solidFill>
                  <a:schemeClr val="accent1">
                    <a:lumMod val="50000"/>
                  </a:schemeClr>
                </a:solidFill>
                <a:uFillTx/>
                <a:latin typeface="宋体" panose="02010600030101010101" pitchFamily="2" charset="-122"/>
                <a:ea typeface="宋体" panose="02010600030101010101" pitchFamily="2" charset="-122"/>
              </a:rPr>
              <a:t>2</a:t>
            </a:r>
            <a:r>
              <a:rPr lang="zh-CN" altLang="en-US" sz="1400" kern="500" dirty="0" smtClean="0">
                <a:solidFill>
                  <a:schemeClr val="accent1">
                    <a:lumMod val="50000"/>
                  </a:schemeClr>
                </a:solidFill>
                <a:uFillTx/>
                <a:latin typeface="宋体" panose="02010600030101010101" pitchFamily="2" charset="-122"/>
                <a:ea typeface="宋体" panose="02010600030101010101" pitchFamily="2" charset="-122"/>
              </a:rPr>
              <a:t>）</a:t>
            </a:r>
            <a:r>
              <a:rPr lang="zh-CN" altLang="en-US" sz="1400" kern="500" dirty="0">
                <a:solidFill>
                  <a:schemeClr val="accent1">
                    <a:lumMod val="50000"/>
                  </a:schemeClr>
                </a:solidFill>
                <a:uFillTx/>
                <a:latin typeface="宋体" panose="02010600030101010101" pitchFamily="2" charset="-122"/>
                <a:ea typeface="宋体" panose="02010600030101010101" pitchFamily="2" charset="-122"/>
              </a:rPr>
              <a:t>Bundled materials using ordinary hot-rolled wire rod, without any treatment, easy procurement, the use of low cost.</a:t>
            </a:r>
            <a:endParaRPr lang="zh-CN" altLang="en-US" sz="1400" kern="500" dirty="0">
              <a:solidFill>
                <a:schemeClr val="accent1">
                  <a:lumMod val="50000"/>
                </a:schemeClr>
              </a:solidFill>
              <a:uFillTx/>
              <a:latin typeface="宋体" panose="02010600030101010101" pitchFamily="2" charset="-122"/>
              <a:ea typeface="宋体" panose="02010600030101010101" pitchFamily="2" charset="-122"/>
            </a:endParaRPr>
          </a:p>
          <a:p>
            <a:pPr>
              <a:spcBef>
                <a:spcPts val="600"/>
              </a:spcBef>
              <a:spcAft>
                <a:spcPts val="600"/>
              </a:spcAft>
            </a:pPr>
            <a:r>
              <a:rPr lang="zh-CN" altLang="en-US" sz="1400" kern="500" dirty="0">
                <a:solidFill>
                  <a:schemeClr val="accent1">
                    <a:lumMod val="50000"/>
                  </a:schemeClr>
                </a:solidFill>
                <a:uFillTx/>
                <a:latin typeface="宋体" panose="02010600030101010101" pitchFamily="2" charset="-122"/>
                <a:ea typeface="宋体" panose="02010600030101010101" pitchFamily="2" charset="-122"/>
              </a:rPr>
              <a:t>（</a:t>
            </a:r>
            <a:r>
              <a:rPr lang="en-US" altLang="zh-CN" sz="1400" kern="500" dirty="0">
                <a:solidFill>
                  <a:schemeClr val="accent1">
                    <a:lumMod val="50000"/>
                  </a:schemeClr>
                </a:solidFill>
                <a:uFillTx/>
                <a:latin typeface="宋体" panose="02010600030101010101" pitchFamily="2" charset="-122"/>
                <a:ea typeface="宋体" panose="02010600030101010101" pitchFamily="2" charset="-122"/>
              </a:rPr>
              <a:t>3</a:t>
            </a:r>
            <a:r>
              <a:rPr lang="zh-CN" altLang="en-US" sz="1400" kern="500" dirty="0" smtClean="0">
                <a:solidFill>
                  <a:schemeClr val="accent1">
                    <a:lumMod val="50000"/>
                  </a:schemeClr>
                </a:solidFill>
                <a:uFillTx/>
                <a:latin typeface="宋体" panose="02010600030101010101" pitchFamily="2" charset="-122"/>
                <a:ea typeface="宋体" panose="02010600030101010101" pitchFamily="2" charset="-122"/>
              </a:rPr>
              <a:t>）</a:t>
            </a:r>
            <a:r>
              <a:rPr sz="1400" kern="500" dirty="0">
                <a:solidFill>
                  <a:schemeClr val="accent1">
                    <a:lumMod val="50000"/>
                  </a:schemeClr>
                </a:solidFill>
                <a:uFillTx/>
                <a:latin typeface="宋体" panose="02010600030101010101" pitchFamily="2" charset="-122"/>
                <a:ea typeface="宋体" panose="02010600030101010101" pitchFamily="2" charset="-122"/>
              </a:rPr>
              <a:t>The wire-twisting mechanism adopts the patented compound hydraulic cylinder mechanism exclusively, and is installed on the body of the car body which moves along the oblique 45 ° track. Through the positioning device, the tweezers can be kept in proper positional relationship with the bundled steel, without any adjustment. Adapt to different bundle diameter. Screw twisting action of the spiral side of the forward movement, does not produce additional stress to ensure that the steel bundle tight and not easy to loose bundles.</a:t>
            </a:r>
            <a:endParaRPr sz="1400" kern="500" dirty="0">
              <a:solidFill>
                <a:schemeClr val="accent1">
                  <a:lumMod val="50000"/>
                </a:schemeClr>
              </a:solidFill>
              <a:uFillTx/>
              <a:latin typeface="宋体" panose="02010600030101010101" pitchFamily="2" charset="-122"/>
              <a:ea typeface="宋体" panose="02010600030101010101" pitchFamily="2" charset="-122"/>
            </a:endParaRPr>
          </a:p>
          <a:p>
            <a:pPr>
              <a:spcBef>
                <a:spcPts val="600"/>
              </a:spcBef>
              <a:spcAft>
                <a:spcPts val="600"/>
              </a:spcAft>
            </a:pPr>
            <a:r>
              <a:rPr lang="zh-CN" altLang="en-US" sz="1400" kern="500" dirty="0">
                <a:solidFill>
                  <a:schemeClr val="accent1">
                    <a:lumMod val="50000"/>
                  </a:schemeClr>
                </a:solidFill>
                <a:uFillTx/>
                <a:latin typeface="宋体" panose="02010600030101010101" pitchFamily="2" charset="-122"/>
                <a:ea typeface="宋体" panose="02010600030101010101" pitchFamily="2" charset="-122"/>
              </a:rPr>
              <a:t>（</a:t>
            </a:r>
            <a:r>
              <a:rPr lang="en-US" altLang="zh-CN" sz="1400" kern="500" dirty="0">
                <a:solidFill>
                  <a:schemeClr val="accent1">
                    <a:lumMod val="50000"/>
                  </a:schemeClr>
                </a:solidFill>
                <a:uFillTx/>
                <a:latin typeface="宋体" panose="02010600030101010101" pitchFamily="2" charset="-122"/>
                <a:ea typeface="宋体" panose="02010600030101010101" pitchFamily="2" charset="-122"/>
              </a:rPr>
              <a:t>4</a:t>
            </a:r>
            <a:r>
              <a:rPr lang="zh-CN" altLang="en-US" sz="1400" kern="500" dirty="0" smtClean="0">
                <a:solidFill>
                  <a:schemeClr val="accent1">
                    <a:lumMod val="50000"/>
                  </a:schemeClr>
                </a:solidFill>
                <a:uFillTx/>
                <a:latin typeface="宋体" panose="02010600030101010101" pitchFamily="2" charset="-122"/>
                <a:ea typeface="宋体" panose="02010600030101010101" pitchFamily="2" charset="-122"/>
              </a:rPr>
              <a:t>）</a:t>
            </a:r>
            <a:r>
              <a:rPr lang="zh-CN" altLang="en-US" sz="1400" kern="500" dirty="0">
                <a:solidFill>
                  <a:schemeClr val="accent1">
                    <a:lumMod val="50000"/>
                  </a:schemeClr>
                </a:solidFill>
                <a:uFillTx/>
                <a:latin typeface="宋体" panose="02010600030101010101" pitchFamily="2" charset="-122"/>
                <a:ea typeface="宋体" panose="02010600030101010101" pitchFamily="2" charset="-122"/>
              </a:rPr>
              <a:t>The bundling machine has a kink after the end of the device, the binding end of the flat close to the steel bundle, so that a more beautiful and reliable bundle, kinks should not scraping touch, kink-forming is good, easy roller conveyor and loose bundle.</a:t>
            </a:r>
            <a:endParaRPr lang="zh-CN" altLang="en-US" sz="1400" kern="500" dirty="0">
              <a:solidFill>
                <a:schemeClr val="accent1">
                  <a:lumMod val="50000"/>
                </a:schemeClr>
              </a:solidFill>
              <a:uFillTx/>
              <a:latin typeface="宋体" panose="02010600030101010101" pitchFamily="2" charset="-122"/>
              <a:ea typeface="宋体" panose="02010600030101010101" pitchFamily="2" charset="-122"/>
            </a:endParaRPr>
          </a:p>
          <a:p>
            <a:pPr>
              <a:spcBef>
                <a:spcPts val="600"/>
              </a:spcBef>
              <a:spcAft>
                <a:spcPts val="600"/>
              </a:spcAft>
            </a:pPr>
            <a:r>
              <a:rPr lang="zh-CN" altLang="en-US" sz="1400" kern="500" dirty="0">
                <a:solidFill>
                  <a:schemeClr val="accent1">
                    <a:lumMod val="50000"/>
                  </a:schemeClr>
                </a:solidFill>
                <a:uFillTx/>
                <a:latin typeface="宋体" panose="02010600030101010101" pitchFamily="2" charset="-122"/>
                <a:ea typeface="宋体" panose="02010600030101010101" pitchFamily="2" charset="-122"/>
              </a:rPr>
              <a:t>（</a:t>
            </a:r>
            <a:r>
              <a:rPr lang="en-US" altLang="zh-CN" sz="1400" kern="500" dirty="0">
                <a:solidFill>
                  <a:schemeClr val="accent1">
                    <a:lumMod val="50000"/>
                  </a:schemeClr>
                </a:solidFill>
                <a:uFillTx/>
                <a:latin typeface="宋体" panose="02010600030101010101" pitchFamily="2" charset="-122"/>
                <a:ea typeface="宋体" panose="02010600030101010101" pitchFamily="2" charset="-122"/>
              </a:rPr>
              <a:t>5</a:t>
            </a:r>
            <a:r>
              <a:rPr lang="zh-CN" altLang="en-US" sz="1400" kern="500" dirty="0" smtClean="0">
                <a:solidFill>
                  <a:schemeClr val="accent1">
                    <a:lumMod val="50000"/>
                  </a:schemeClr>
                </a:solidFill>
                <a:uFillTx/>
                <a:latin typeface="宋体" panose="02010600030101010101" pitchFamily="2" charset="-122"/>
                <a:ea typeface="宋体" panose="02010600030101010101" pitchFamily="2" charset="-122"/>
              </a:rPr>
              <a:t>）</a:t>
            </a:r>
            <a:r>
              <a:rPr lang="zh-CN" altLang="en-US" sz="1400" kern="500" dirty="0">
                <a:solidFill>
                  <a:schemeClr val="accent1">
                    <a:lumMod val="50000"/>
                  </a:schemeClr>
                </a:solidFill>
                <a:uFillTx/>
                <a:latin typeface="宋体" panose="02010600030101010101" pitchFamily="2" charset="-122"/>
                <a:ea typeface="宋体" panose="02010600030101010101" pitchFamily="2" charset="-122"/>
              </a:rPr>
              <a:t>Adopting cylinder pressure wire device, it is simple and convenient to wear wire; press wire adopts two-wheel mechanism, and the hot-rolled wire rod is stable.</a:t>
            </a:r>
            <a:endParaRPr lang="zh-CN" altLang="en-US" sz="1400" kern="500" dirty="0">
              <a:solidFill>
                <a:schemeClr val="accent1">
                  <a:lumMod val="50000"/>
                </a:schemeClr>
              </a:solidFill>
              <a:uFillTx/>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9666" y="206156"/>
            <a:ext cx="8273796" cy="702564"/>
          </a:xfrm>
          <a:prstGeom prst="rect">
            <a:avLst/>
          </a:prstGeom>
        </p:spPr>
      </p:pic>
      <p:sp>
        <p:nvSpPr>
          <p:cNvPr id="17" name="TextBox 16"/>
          <p:cNvSpPr txBox="1"/>
          <p:nvPr/>
        </p:nvSpPr>
        <p:spPr>
          <a:xfrm>
            <a:off x="1619672" y="295828"/>
            <a:ext cx="7089226" cy="439420"/>
          </a:xfrm>
          <a:prstGeom prst="rect">
            <a:avLst/>
          </a:prstGeom>
          <a:noFill/>
        </p:spPr>
        <p:txBody>
          <a:bodyPr wrap="square" rtlCol="0">
            <a:spAutoFit/>
          </a:bodyPr>
          <a:lstStyle/>
          <a:p>
            <a:r>
              <a:rPr lang="zh-CN" altLang="en-US" sz="2000" b="1" dirty="0">
                <a:solidFill>
                  <a:schemeClr val="accent4">
                    <a:lumMod val="75000"/>
                  </a:schemeClr>
                </a:solidFill>
              </a:rPr>
              <a:t>Key Features of Huju Brand Bar Strapping Machine</a:t>
            </a:r>
            <a:endParaRPr lang="zh-CN" altLang="en-US" sz="2000" b="1" dirty="0">
              <a:solidFill>
                <a:schemeClr val="accent4">
                  <a:lumMod val="75000"/>
                </a:schemeClr>
              </a:solidFill>
            </a:endParaRPr>
          </a:p>
        </p:txBody>
      </p:sp>
      <p:sp>
        <p:nvSpPr>
          <p:cNvPr id="3" name="内容占位符 2"/>
          <p:cNvSpPr>
            <a:spLocks noGrp="1"/>
          </p:cNvSpPr>
          <p:nvPr>
            <p:ph idx="1"/>
          </p:nvPr>
        </p:nvSpPr>
        <p:spPr>
          <a:xfrm>
            <a:off x="1152000" y="1089000"/>
            <a:ext cx="6840000" cy="4680000"/>
          </a:xfrm>
        </p:spPr>
        <p:txBody>
          <a:bodyPr>
            <a:normAutofit fontScale="90000" lnSpcReduction="20000"/>
          </a:bodyPr>
          <a:lstStyle/>
          <a:p>
            <a:pPr>
              <a:spcBef>
                <a:spcPts val="600"/>
              </a:spcBef>
              <a:spcAft>
                <a:spcPts val="600"/>
              </a:spcAft>
            </a:pPr>
            <a:r>
              <a:rPr lang="zh-CN" altLang="en-US" sz="1800" dirty="0">
                <a:solidFill>
                  <a:schemeClr val="accent1">
                    <a:lumMod val="50000"/>
                  </a:schemeClr>
                </a:solidFill>
                <a:latin typeface="宋体" panose="02010600030101010101" pitchFamily="2" charset="-122"/>
                <a:ea typeface="宋体" panose="02010600030101010101" pitchFamily="2" charset="-122"/>
              </a:rPr>
              <a:t>（</a:t>
            </a:r>
            <a:r>
              <a:rPr lang="en-US" altLang="zh-CN" sz="1800" dirty="0">
                <a:solidFill>
                  <a:schemeClr val="accent1">
                    <a:lumMod val="50000"/>
                  </a:schemeClr>
                </a:solidFill>
                <a:latin typeface="宋体" panose="02010600030101010101" pitchFamily="2" charset="-122"/>
                <a:ea typeface="宋体" panose="02010600030101010101" pitchFamily="2" charset="-122"/>
              </a:rPr>
              <a:t>6</a:t>
            </a:r>
            <a:r>
              <a:rPr lang="zh-CN" altLang="en-US" sz="1800" dirty="0" smtClean="0">
                <a:solidFill>
                  <a:schemeClr val="accent1">
                    <a:lumMod val="50000"/>
                  </a:schemeClr>
                </a:solidFill>
                <a:latin typeface="宋体" panose="02010600030101010101" pitchFamily="2" charset="-122"/>
                <a:ea typeface="宋体" panose="02010600030101010101" pitchFamily="2" charset="-122"/>
              </a:rPr>
              <a:t>）</a:t>
            </a:r>
            <a:r>
              <a:rPr lang="zh-CN" altLang="en-US" sz="1800" dirty="0">
                <a:solidFill>
                  <a:schemeClr val="accent1">
                    <a:lumMod val="50000"/>
                  </a:schemeClr>
                </a:solidFill>
                <a:latin typeface="宋体" panose="02010600030101010101" pitchFamily="2" charset="-122"/>
                <a:ea typeface="宋体" panose="02010600030101010101" pitchFamily="2" charset="-122"/>
              </a:rPr>
              <a:t>Wear wire slot hanging installation, hot-rolled wire rods can be automatically out of iron oxide; not easy to block, smooth wire.</a:t>
            </a:r>
            <a:endParaRPr lang="zh-CN" altLang="en-US" sz="1800" dirty="0">
              <a:solidFill>
                <a:schemeClr val="accent1">
                  <a:lumMod val="50000"/>
                </a:schemeClr>
              </a:solidFill>
              <a:latin typeface="宋体" panose="02010600030101010101" pitchFamily="2" charset="-122"/>
              <a:ea typeface="宋体" panose="02010600030101010101" pitchFamily="2" charset="-122"/>
            </a:endParaRPr>
          </a:p>
          <a:p>
            <a:pPr>
              <a:spcBef>
                <a:spcPts val="600"/>
              </a:spcBef>
              <a:spcAft>
                <a:spcPts val="600"/>
              </a:spcAft>
            </a:pPr>
            <a:r>
              <a:rPr lang="zh-CN" altLang="en-US" sz="1800" dirty="0">
                <a:solidFill>
                  <a:schemeClr val="accent1">
                    <a:lumMod val="50000"/>
                  </a:schemeClr>
                </a:solidFill>
                <a:latin typeface="宋体" panose="02010600030101010101" pitchFamily="2" charset="-122"/>
                <a:ea typeface="宋体" panose="02010600030101010101" pitchFamily="2" charset="-122"/>
              </a:rPr>
              <a:t>（</a:t>
            </a:r>
            <a:r>
              <a:rPr lang="en-US" altLang="zh-CN" sz="1800" dirty="0">
                <a:solidFill>
                  <a:schemeClr val="accent1">
                    <a:lumMod val="50000"/>
                  </a:schemeClr>
                </a:solidFill>
                <a:latin typeface="宋体" panose="02010600030101010101" pitchFamily="2" charset="-122"/>
                <a:ea typeface="宋体" panose="02010600030101010101" pitchFamily="2" charset="-122"/>
              </a:rPr>
              <a:t>7</a:t>
            </a:r>
            <a:r>
              <a:rPr lang="zh-CN" altLang="en-US" sz="1800" dirty="0" smtClean="0">
                <a:solidFill>
                  <a:schemeClr val="accent1">
                    <a:lumMod val="50000"/>
                  </a:schemeClr>
                </a:solidFill>
                <a:latin typeface="宋体" panose="02010600030101010101" pitchFamily="2" charset="-122"/>
                <a:ea typeface="宋体" panose="02010600030101010101" pitchFamily="2" charset="-122"/>
              </a:rPr>
              <a:t>）</a:t>
            </a:r>
            <a:r>
              <a:rPr lang="zh-CN" altLang="en-US" sz="1800" dirty="0">
                <a:solidFill>
                  <a:schemeClr val="accent1">
                    <a:lumMod val="50000"/>
                  </a:schemeClr>
                </a:solidFill>
                <a:latin typeface="宋体" panose="02010600030101010101" pitchFamily="2" charset="-122"/>
                <a:ea typeface="宋体" panose="02010600030101010101" pitchFamily="2" charset="-122"/>
              </a:rPr>
              <a:t>The hydraulic system pipeline adopts the precision galvanized seamless steel pipe, the hydraulic cylinder seal all adopts the import seal, has effectively guaranteed the hydraulic system cleanliness, has reduced the system leakage, lengthened the system service life.</a:t>
            </a:r>
            <a:endParaRPr lang="zh-CN" altLang="en-US" sz="1800" dirty="0">
              <a:solidFill>
                <a:schemeClr val="accent1">
                  <a:lumMod val="50000"/>
                </a:schemeClr>
              </a:solidFill>
              <a:latin typeface="宋体" panose="02010600030101010101" pitchFamily="2" charset="-122"/>
              <a:ea typeface="宋体" panose="02010600030101010101" pitchFamily="2" charset="-122"/>
            </a:endParaRPr>
          </a:p>
          <a:p>
            <a:pPr>
              <a:spcBef>
                <a:spcPts val="600"/>
              </a:spcBef>
              <a:spcAft>
                <a:spcPts val="600"/>
              </a:spcAft>
            </a:pPr>
            <a:r>
              <a:rPr lang="zh-CN" altLang="en-US" sz="1800" dirty="0">
                <a:solidFill>
                  <a:schemeClr val="accent1">
                    <a:lumMod val="50000"/>
                  </a:schemeClr>
                </a:solidFill>
                <a:latin typeface="宋体" panose="02010600030101010101" pitchFamily="2" charset="-122"/>
                <a:ea typeface="宋体" panose="02010600030101010101" pitchFamily="2" charset="-122"/>
              </a:rPr>
              <a:t>（</a:t>
            </a:r>
            <a:r>
              <a:rPr lang="en-US" altLang="zh-CN" sz="1800" dirty="0">
                <a:solidFill>
                  <a:schemeClr val="accent1">
                    <a:lumMod val="50000"/>
                  </a:schemeClr>
                </a:solidFill>
                <a:latin typeface="宋体" panose="02010600030101010101" pitchFamily="2" charset="-122"/>
                <a:ea typeface="宋体" panose="02010600030101010101" pitchFamily="2" charset="-122"/>
              </a:rPr>
              <a:t>8</a:t>
            </a:r>
            <a:r>
              <a:rPr lang="zh-CN" altLang="en-US" sz="1800" dirty="0" smtClean="0">
                <a:solidFill>
                  <a:schemeClr val="accent1">
                    <a:lumMod val="50000"/>
                  </a:schemeClr>
                </a:solidFill>
                <a:latin typeface="宋体" panose="02010600030101010101" pitchFamily="2" charset="-122"/>
                <a:ea typeface="宋体" panose="02010600030101010101" pitchFamily="2" charset="-122"/>
              </a:rPr>
              <a:t>）</a:t>
            </a:r>
            <a:r>
              <a:rPr lang="zh-CN" altLang="en-US" sz="1800" dirty="0">
                <a:solidFill>
                  <a:schemeClr val="accent1">
                    <a:lumMod val="50000"/>
                  </a:schemeClr>
                </a:solidFill>
                <a:latin typeface="宋体" panose="02010600030101010101" pitchFamily="2" charset="-122"/>
                <a:ea typeface="宋体" panose="02010600030101010101" pitchFamily="2" charset="-122"/>
              </a:rPr>
              <a:t>Bundle body located in the roller track on the side of the base track, equipped with travel device can easily enter and exit the roller, easy offline debugging and maintenance.</a:t>
            </a:r>
            <a:endParaRPr lang="zh-CN" altLang="en-US" sz="1800" dirty="0">
              <a:solidFill>
                <a:schemeClr val="accent1">
                  <a:lumMod val="50000"/>
                </a:schemeClr>
              </a:solidFill>
              <a:latin typeface="宋体" panose="02010600030101010101" pitchFamily="2" charset="-122"/>
              <a:ea typeface="宋体" panose="02010600030101010101" pitchFamily="2" charset="-122"/>
            </a:endParaRPr>
          </a:p>
          <a:p>
            <a:pPr>
              <a:spcBef>
                <a:spcPts val="600"/>
              </a:spcBef>
              <a:spcAft>
                <a:spcPts val="600"/>
              </a:spcAft>
            </a:pPr>
            <a:r>
              <a:rPr lang="zh-CN" altLang="en-US" sz="1800" dirty="0">
                <a:solidFill>
                  <a:schemeClr val="accent1">
                    <a:lumMod val="50000"/>
                  </a:schemeClr>
                </a:solidFill>
                <a:latin typeface="宋体" panose="02010600030101010101" pitchFamily="2" charset="-122"/>
                <a:ea typeface="宋体" panose="02010600030101010101" pitchFamily="2" charset="-122"/>
              </a:rPr>
              <a:t>（</a:t>
            </a:r>
            <a:r>
              <a:rPr lang="en-US" altLang="zh-CN" sz="1800" dirty="0">
                <a:solidFill>
                  <a:schemeClr val="accent1">
                    <a:lumMod val="50000"/>
                  </a:schemeClr>
                </a:solidFill>
                <a:latin typeface="宋体" panose="02010600030101010101" pitchFamily="2" charset="-122"/>
                <a:ea typeface="宋体" panose="02010600030101010101" pitchFamily="2" charset="-122"/>
              </a:rPr>
              <a:t>9</a:t>
            </a:r>
            <a:r>
              <a:rPr lang="zh-CN" altLang="en-US" sz="1800" dirty="0">
                <a:solidFill>
                  <a:schemeClr val="accent1">
                    <a:lumMod val="50000"/>
                  </a:schemeClr>
                </a:solidFill>
                <a:latin typeface="宋体" panose="02010600030101010101" pitchFamily="2" charset="-122"/>
                <a:ea typeface="宋体" panose="02010600030101010101" pitchFamily="2" charset="-122"/>
              </a:rPr>
              <a:t>）The guide wire slot is composed of upper and lower arms, which can be arranged on the special packing roller table. It can also be arranged on the outside of the manual baling roller table to adapt to the special circumstances such as the old line transformation.</a:t>
            </a:r>
            <a:endParaRPr lang="zh-CN" altLang="en-US" sz="1800" dirty="0">
              <a:solidFill>
                <a:schemeClr val="accent1">
                  <a:lumMod val="50000"/>
                </a:schemeClr>
              </a:solidFill>
              <a:latin typeface="宋体" panose="02010600030101010101" pitchFamily="2" charset="-122"/>
              <a:ea typeface="宋体" panose="02010600030101010101" pitchFamily="2" charset="-122"/>
            </a:endParaRPr>
          </a:p>
          <a:p>
            <a:pPr>
              <a:spcBef>
                <a:spcPts val="600"/>
              </a:spcBef>
              <a:spcAft>
                <a:spcPts val="600"/>
              </a:spcAft>
            </a:pPr>
            <a:r>
              <a:rPr lang="zh-CN" altLang="en-US" sz="1800" dirty="0">
                <a:solidFill>
                  <a:schemeClr val="accent1">
                    <a:lumMod val="50000"/>
                  </a:schemeClr>
                </a:solidFill>
                <a:latin typeface="宋体" panose="02010600030101010101" pitchFamily="2" charset="-122"/>
                <a:ea typeface="宋体" panose="02010600030101010101" pitchFamily="2" charset="-122"/>
              </a:rPr>
              <a:t>（</a:t>
            </a:r>
            <a:r>
              <a:rPr lang="en-US" altLang="zh-CN" sz="1800" dirty="0">
                <a:solidFill>
                  <a:schemeClr val="accent1">
                    <a:lumMod val="50000"/>
                  </a:schemeClr>
                </a:solidFill>
                <a:latin typeface="宋体" panose="02010600030101010101" pitchFamily="2" charset="-122"/>
                <a:ea typeface="宋体" panose="02010600030101010101" pitchFamily="2" charset="-122"/>
              </a:rPr>
              <a:t>10</a:t>
            </a:r>
            <a:r>
              <a:rPr lang="zh-CN" altLang="en-US" sz="1800" dirty="0">
                <a:solidFill>
                  <a:schemeClr val="accent1">
                    <a:lumMod val="50000"/>
                  </a:schemeClr>
                </a:solidFill>
                <a:latin typeface="宋体" panose="02010600030101010101" pitchFamily="2" charset="-122"/>
                <a:ea typeface="宋体" panose="02010600030101010101" pitchFamily="2" charset="-122"/>
              </a:rPr>
              <a:t>）</a:t>
            </a:r>
            <a:r>
              <a:rPr sz="1800" dirty="0">
                <a:solidFill>
                  <a:schemeClr val="accent1">
                    <a:lumMod val="50000"/>
                  </a:schemeClr>
                </a:solidFill>
                <a:latin typeface="宋体" panose="02010600030101010101" pitchFamily="2" charset="-122"/>
                <a:ea typeface="宋体" panose="02010600030101010101" pitchFamily="2" charset="-122"/>
              </a:rPr>
              <a:t>Tiger Ju brand bundling machine with "mechanical and electrical integration design", easy to install, as long as the user provides 380V three power interface can be.</a:t>
            </a:r>
            <a:endParaRPr sz="1800" dirty="0">
              <a:solidFill>
                <a:schemeClr val="accent1">
                  <a:lumMod val="50000"/>
                </a:schemeClr>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979712" y="1340768"/>
            <a:ext cx="6480720" cy="4860540"/>
          </a:xfr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66" y="206156"/>
            <a:ext cx="8273796" cy="702564"/>
          </a:xfrm>
          <a:prstGeom prst="rect">
            <a:avLst/>
          </a:prstGeom>
        </p:spPr>
      </p:pic>
      <p:sp>
        <p:nvSpPr>
          <p:cNvPr id="6" name="TextBox 5"/>
          <p:cNvSpPr txBox="1"/>
          <p:nvPr/>
        </p:nvSpPr>
        <p:spPr>
          <a:xfrm>
            <a:off x="1619672" y="295828"/>
            <a:ext cx="7089226" cy="439420"/>
          </a:xfrm>
          <a:prstGeom prst="rect">
            <a:avLst/>
          </a:prstGeom>
          <a:noFill/>
        </p:spPr>
        <p:txBody>
          <a:bodyPr wrap="square" rtlCol="0">
            <a:spAutoFit/>
          </a:bodyPr>
          <a:lstStyle/>
          <a:p>
            <a:r>
              <a:rPr lang="zh-CN" altLang="en-US" sz="2000" b="1" dirty="0" smtClean="0">
                <a:solidFill>
                  <a:schemeClr val="accent4">
                    <a:lumMod val="75000"/>
                  </a:schemeClr>
                </a:solidFill>
              </a:rPr>
              <a:t>Bar baler appearance display</a:t>
            </a:r>
            <a:endParaRPr lang="zh-CN" altLang="en-US" sz="2000" b="1" dirty="0" smtClean="0">
              <a:solidFill>
                <a:schemeClr val="accent4">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539552" y="1445899"/>
            <a:ext cx="3226642" cy="4597970"/>
          </a:xfr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208" y="1412776"/>
            <a:ext cx="4752528" cy="4608512"/>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66" y="206156"/>
            <a:ext cx="8273796" cy="702564"/>
          </a:xfrm>
          <a:prstGeom prst="rect">
            <a:avLst/>
          </a:prstGeom>
        </p:spPr>
      </p:pic>
      <p:sp>
        <p:nvSpPr>
          <p:cNvPr id="7" name="TextBox 6"/>
          <p:cNvSpPr txBox="1"/>
          <p:nvPr/>
        </p:nvSpPr>
        <p:spPr>
          <a:xfrm>
            <a:off x="1619672" y="295828"/>
            <a:ext cx="7089226" cy="439420"/>
          </a:xfrm>
          <a:prstGeom prst="rect">
            <a:avLst/>
          </a:prstGeom>
          <a:noFill/>
        </p:spPr>
        <p:txBody>
          <a:bodyPr wrap="square" rtlCol="0">
            <a:spAutoFit/>
          </a:bodyPr>
          <a:lstStyle/>
          <a:p>
            <a:r>
              <a:rPr lang="zh-CN" altLang="en-US" sz="2000" b="1" dirty="0" smtClean="0">
                <a:solidFill>
                  <a:schemeClr val="accent4">
                    <a:lumMod val="75000"/>
                  </a:schemeClr>
                </a:solidFill>
              </a:rPr>
              <a:t>Bar bale finished product renderings show</a:t>
            </a:r>
            <a:endParaRPr lang="zh-CN" altLang="en-US" sz="2000" b="1" dirty="0" smtClean="0">
              <a:solidFill>
                <a:schemeClr val="accent4">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115616" y="1412776"/>
            <a:ext cx="6833732" cy="5125299"/>
          </a:xfr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66" y="206156"/>
            <a:ext cx="8273796" cy="702564"/>
          </a:xfrm>
          <a:prstGeom prst="rect">
            <a:avLst/>
          </a:prstGeom>
        </p:spPr>
      </p:pic>
      <p:sp>
        <p:nvSpPr>
          <p:cNvPr id="6" name="TextBox 5"/>
          <p:cNvSpPr txBox="1"/>
          <p:nvPr/>
        </p:nvSpPr>
        <p:spPr>
          <a:xfrm>
            <a:off x="1619672" y="295828"/>
            <a:ext cx="7089226" cy="439420"/>
          </a:xfrm>
          <a:prstGeom prst="rect">
            <a:avLst/>
          </a:prstGeom>
          <a:noFill/>
        </p:spPr>
        <p:txBody>
          <a:bodyPr wrap="square" rtlCol="0">
            <a:spAutoFit/>
          </a:bodyPr>
          <a:lstStyle/>
          <a:p>
            <a:r>
              <a:rPr lang="zh-CN" altLang="en-US" sz="2000" b="1" dirty="0" smtClean="0">
                <a:solidFill>
                  <a:schemeClr val="accent4">
                    <a:lumMod val="75000"/>
                  </a:schemeClr>
                </a:solidFill>
              </a:rPr>
              <a:t>Profile baling machine appearance display</a:t>
            </a:r>
            <a:endParaRPr lang="zh-CN" altLang="en-US" sz="2000" b="1" dirty="0" smtClean="0">
              <a:solidFill>
                <a:schemeClr val="accent4">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9666" y="206156"/>
            <a:ext cx="8273796" cy="702564"/>
          </a:xfrm>
          <a:prstGeom prst="rect">
            <a:avLst/>
          </a:prstGeom>
        </p:spPr>
      </p:pic>
      <p:sp>
        <p:nvSpPr>
          <p:cNvPr id="6" name="TextBox 5"/>
          <p:cNvSpPr txBox="1"/>
          <p:nvPr/>
        </p:nvSpPr>
        <p:spPr>
          <a:xfrm>
            <a:off x="1619672" y="295828"/>
            <a:ext cx="7089226" cy="439420"/>
          </a:xfrm>
          <a:prstGeom prst="rect">
            <a:avLst/>
          </a:prstGeom>
          <a:noFill/>
        </p:spPr>
        <p:txBody>
          <a:bodyPr wrap="square" rtlCol="0">
            <a:spAutoFit/>
          </a:bodyPr>
          <a:lstStyle/>
          <a:p>
            <a:r>
              <a:rPr lang="zh-CN" altLang="en-US" sz="2000" b="1" dirty="0" smtClean="0">
                <a:solidFill>
                  <a:schemeClr val="accent4">
                    <a:lumMod val="75000"/>
                  </a:schemeClr>
                </a:solidFill>
              </a:rPr>
              <a:t>Profiles of finished product bale renderings show</a:t>
            </a:r>
            <a:endParaRPr lang="zh-CN" altLang="en-US" sz="2000" b="1" dirty="0" smtClean="0">
              <a:solidFill>
                <a:schemeClr val="accent4">
                  <a:lumMod val="75000"/>
                </a:schemeClr>
              </a:solidFill>
            </a:endParaRPr>
          </a:p>
        </p:txBody>
      </p:sp>
      <p:pic>
        <p:nvPicPr>
          <p:cNvPr id="11" name="内容占位符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484784"/>
            <a:ext cx="7862252" cy="432393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5540</Words>
  <Application>WPS 演示</Application>
  <PresentationFormat>全屏显示(4:3)</PresentationFormat>
  <Paragraphs>235</Paragraphs>
  <Slides>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宋体</vt:lpstr>
      <vt:lpstr>Wingdings</vt:lpstr>
      <vt:lpstr>Wingdings 3</vt:lpstr>
      <vt:lpstr>Verdana</vt:lpstr>
      <vt:lpstr>Wingdings 2</vt:lpstr>
      <vt:lpstr>Arial Unicode MS</vt:lpstr>
      <vt:lpstr>Lucida Sans Unicode</vt:lpstr>
      <vt:lpstr>微软雅黑</vt:lpstr>
      <vt:lpstr>黑体</vt:lpstr>
      <vt:lpstr>Calibri</vt:lpstr>
      <vt:lpstr>聚合</vt:lpstr>
      <vt:lpstr>Brief Introduction of Huju Brand Bar Binder</vt:lpstr>
      <vt:lpstr>Description of baling machine model</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江阴市虎踞冶金设备有限公司</dc:title>
  <dc:creator>Administrator</dc:creator>
  <cp:lastModifiedBy>Administrator</cp:lastModifiedBy>
  <cp:revision>65</cp:revision>
  <cp:lastPrinted>2016-04-13T03:17:00Z</cp:lastPrinted>
  <dcterms:created xsi:type="dcterms:W3CDTF">2015-11-26T05:39:00Z</dcterms:created>
  <dcterms:modified xsi:type="dcterms:W3CDTF">2016-12-30T04:53:57Z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